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notesMasterIdLst>
    <p:notesMasterId r:id="rId22"/>
  </p:notesMasterIdLst>
  <p:handoutMasterIdLst>
    <p:handoutMasterId r:id="rId23"/>
  </p:handoutMasterIdLst>
  <p:sldIdLst>
    <p:sldId id="274" r:id="rId3"/>
    <p:sldId id="271" r:id="rId4"/>
    <p:sldId id="273" r:id="rId5"/>
    <p:sldId id="272" r:id="rId6"/>
    <p:sldId id="276" r:id="rId7"/>
    <p:sldId id="268" r:id="rId8"/>
    <p:sldId id="269" r:id="rId9"/>
    <p:sldId id="270" r:id="rId10"/>
    <p:sldId id="257" r:id="rId11"/>
    <p:sldId id="258" r:id="rId12"/>
    <p:sldId id="262" r:id="rId13"/>
    <p:sldId id="260" r:id="rId14"/>
    <p:sldId id="259" r:id="rId15"/>
    <p:sldId id="261" r:id="rId16"/>
    <p:sldId id="263" r:id="rId17"/>
    <p:sldId id="264" r:id="rId18"/>
    <p:sldId id="266" r:id="rId19"/>
    <p:sldId id="277"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EF8511"/>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88" autoAdjust="0"/>
    <p:restoredTop sz="65154" autoAdjust="0"/>
  </p:normalViewPr>
  <p:slideViewPr>
    <p:cSldViewPr snapToGrid="0">
      <p:cViewPr varScale="1">
        <p:scale>
          <a:sx n="65" d="100"/>
          <a:sy n="65" d="100"/>
        </p:scale>
        <p:origin x="159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7" d="100"/>
          <a:sy n="67" d="100"/>
        </p:scale>
        <p:origin x="331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8B7695-7B92-4B74-8EBE-3F97CD38875D}" type="datetime1">
              <a:rPr lang="en-US" smtClean="0"/>
              <a:t>4/28/2015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0DDB72-B4F9-48BA-98BA-7D8F6B40826C}" type="slidenum">
              <a:rPr lang="en-US" smtClean="0"/>
              <a:t>‹#›</a:t>
            </a:fld>
            <a:endParaRPr lang="en-US"/>
          </a:p>
        </p:txBody>
      </p:sp>
    </p:spTree>
    <p:extLst>
      <p:ext uri="{BB962C8B-B14F-4D97-AF65-F5344CB8AC3E}">
        <p14:creationId xmlns:p14="http://schemas.microsoft.com/office/powerpoint/2010/main" val="242170354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D2D548-6C01-4282-8A01-FEBED59F6E88}" type="slidenum">
              <a:rPr lang="en-US" smtClean="0"/>
              <a:t>‹#›</a:t>
            </a:fld>
            <a:endParaRPr lang="en-US"/>
          </a:p>
        </p:txBody>
      </p:sp>
    </p:spTree>
    <p:extLst>
      <p:ext uri="{BB962C8B-B14F-4D97-AF65-F5344CB8AC3E}">
        <p14:creationId xmlns:p14="http://schemas.microsoft.com/office/powerpoint/2010/main" val="3207542705"/>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smtClean="0"/>
              <a:t> </a:t>
            </a:r>
            <a:endParaRPr lang="en-US" dirty="0" smtClean="0"/>
          </a:p>
          <a:p>
            <a:r>
              <a:rPr lang="en-US" dirty="0" smtClean="0"/>
              <a:t>  I am Doctor Stanley Dienst,</a:t>
            </a:r>
            <a:r>
              <a:rPr lang="en-US" baseline="0" dirty="0" smtClean="0"/>
              <a:t> a long-time member of “Physicians for Social Responsibility.”  Our group is known for advocating the universal abolition of nuclear weapons. Its members are both medical professionals and other concerned citizens. It is now also using its voice and resources to address the impending threat of global Warming.  My son Brad Dienst is a Co-Author and technical advisor  (First Slide) </a:t>
            </a:r>
          </a:p>
          <a:p>
            <a:r>
              <a:rPr lang="en-US" baseline="0" dirty="0" smtClean="0"/>
              <a:t>  This presentation will </a:t>
            </a:r>
            <a:r>
              <a:rPr lang="en-US" b="1" i="1" baseline="0" dirty="0" smtClean="0"/>
              <a:t>update our current understanding </a:t>
            </a:r>
            <a:r>
              <a:rPr lang="en-US" baseline="0" dirty="0" smtClean="0"/>
              <a:t>of global warming and one of its many threatening climate changes, i.e. drought in the Western United States. </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1</a:t>
            </a:fld>
            <a:endParaRPr lang="en-US"/>
          </a:p>
        </p:txBody>
      </p:sp>
    </p:spTree>
    <p:extLst>
      <p:ext uri="{BB962C8B-B14F-4D97-AF65-F5344CB8AC3E}">
        <p14:creationId xmlns:p14="http://schemas.microsoft.com/office/powerpoint/2010/main" val="2622811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This map shows the coarse of the Colorado river and the States</a:t>
            </a:r>
            <a:r>
              <a:rPr lang="en-US" baseline="0" dirty="0" smtClean="0"/>
              <a:t> most affected by Drought, California, Nevada and Arizona.</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10</a:t>
            </a:fld>
            <a:endParaRPr lang="en-US"/>
          </a:p>
        </p:txBody>
      </p:sp>
    </p:spTree>
    <p:extLst>
      <p:ext uri="{BB962C8B-B14F-4D97-AF65-F5344CB8AC3E}">
        <p14:creationId xmlns:p14="http://schemas.microsoft.com/office/powerpoint/2010/main" val="365296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This graph shows</a:t>
            </a:r>
            <a:r>
              <a:rPr lang="en-US" baseline="0" dirty="0" smtClean="0"/>
              <a:t> what  happened to the water level of Lake Mead in the years 2013 (Yellow), 2014 (red) and up to march of this year (blue line).  Most of the fall in the level happened in 2014, reaching a crisis level in August.  At that time, water was released from Lake Powell upstream above Boulder Dam to bring the level up eight feet.</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11</a:t>
            </a:fld>
            <a:endParaRPr lang="en-US"/>
          </a:p>
        </p:txBody>
      </p:sp>
    </p:spTree>
    <p:extLst>
      <p:ext uri="{BB962C8B-B14F-4D97-AF65-F5344CB8AC3E}">
        <p14:creationId xmlns:p14="http://schemas.microsoft.com/office/powerpoint/2010/main" val="813076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This is the Hoover Dam from above forming the now depleted Lake Mead and the exposed water intake towers.</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12</a:t>
            </a:fld>
            <a:endParaRPr lang="en-US"/>
          </a:p>
        </p:txBody>
      </p:sp>
    </p:spTree>
    <p:extLst>
      <p:ext uri="{BB962C8B-B14F-4D97-AF65-F5344CB8AC3E}">
        <p14:creationId xmlns:p14="http://schemas.microsoft.com/office/powerpoint/2010/main" val="3333715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This is the view looking up stream through the “Narrows. The white discoloration  of the shoreline</a:t>
            </a:r>
            <a:r>
              <a:rPr lang="en-US" baseline="0" dirty="0" smtClean="0"/>
              <a:t> are mineral deposits on the rock from the lake when it was full.</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13</a:t>
            </a:fld>
            <a:endParaRPr lang="en-US"/>
          </a:p>
        </p:txBody>
      </p:sp>
    </p:spTree>
    <p:extLst>
      <p:ext uri="{BB962C8B-B14F-4D97-AF65-F5344CB8AC3E}">
        <p14:creationId xmlns:p14="http://schemas.microsoft.com/office/powerpoint/2010/main" val="198304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The lake continues</a:t>
            </a:r>
            <a:r>
              <a:rPr lang="en-US" baseline="0" dirty="0" smtClean="0"/>
              <a:t> as a popular recreation and fishing site though many marinas have closed.</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14</a:t>
            </a:fld>
            <a:endParaRPr lang="en-US"/>
          </a:p>
        </p:txBody>
      </p:sp>
    </p:spTree>
    <p:extLst>
      <p:ext uri="{BB962C8B-B14F-4D97-AF65-F5344CB8AC3E}">
        <p14:creationId xmlns:p14="http://schemas.microsoft.com/office/powerpoint/2010/main" val="372135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Watering</a:t>
            </a:r>
            <a:r>
              <a:rPr lang="en-US" baseline="0" dirty="0" smtClean="0"/>
              <a:t> of fruits  and vegetables in the Central Valley of California has been the main use of water until recently.  Now it has been curtailed with loses of over two billion dollars</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15</a:t>
            </a:fld>
            <a:endParaRPr lang="en-US"/>
          </a:p>
        </p:txBody>
      </p:sp>
    </p:spTree>
    <p:extLst>
      <p:ext uri="{BB962C8B-B14F-4D97-AF65-F5344CB8AC3E}">
        <p14:creationId xmlns:p14="http://schemas.microsoft.com/office/powerpoint/2010/main" val="276739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Farmers in the Central valley have become dependent on drilling for ground water.  The diagram illustrates  the problems and uncertainty of this effort</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DD2D548-6C01-4282-8A01-FEBED59F6E88}" type="slidenum">
              <a:rPr lang="en-US" smtClean="0"/>
              <a:t>16</a:t>
            </a:fld>
            <a:endParaRPr lang="en-US"/>
          </a:p>
        </p:txBody>
      </p:sp>
    </p:spTree>
    <p:extLst>
      <p:ext uri="{BB962C8B-B14F-4D97-AF65-F5344CB8AC3E}">
        <p14:creationId xmlns:p14="http://schemas.microsoft.com/office/powerpoint/2010/main" val="3666495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a:t>
            </a:r>
            <a:r>
              <a:rPr lang="en-US" baseline="0" dirty="0" smtClean="0"/>
              <a:t> O</a:t>
            </a:r>
            <a:r>
              <a:rPr lang="en-US" dirty="0" smtClean="0"/>
              <a:t>ver</a:t>
            </a:r>
            <a:r>
              <a:rPr lang="en-US" baseline="0" dirty="0" smtClean="0"/>
              <a:t> three hundred million dollars each year are spent searching for accessible water for irrigation. This is equivalent to all the cost of planting and harvesting</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17</a:t>
            </a:fld>
            <a:endParaRPr lang="en-US"/>
          </a:p>
        </p:txBody>
      </p:sp>
    </p:spTree>
    <p:extLst>
      <p:ext uri="{BB962C8B-B14F-4D97-AF65-F5344CB8AC3E}">
        <p14:creationId xmlns:p14="http://schemas.microsoft.com/office/powerpoint/2010/main" val="2604908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The PROBLEM and THE SOLUTION</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18</a:t>
            </a:fld>
            <a:endParaRPr lang="en-US"/>
          </a:p>
        </p:txBody>
      </p:sp>
    </p:spTree>
    <p:extLst>
      <p:ext uri="{BB962C8B-B14F-4D97-AF65-F5344CB8AC3E}">
        <p14:creationId xmlns:p14="http://schemas.microsoft.com/office/powerpoint/2010/main" val="4017656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sz="6000" b="1" i="0" u="sng" dirty="0">
              <a:solidFill>
                <a:srgbClr val="FF0000"/>
              </a:solidFill>
            </a:endParaRPr>
          </a:p>
        </p:txBody>
      </p:sp>
      <p:sp>
        <p:nvSpPr>
          <p:cNvPr id="4" name="Slide Number Placeholder 3"/>
          <p:cNvSpPr>
            <a:spLocks noGrp="1"/>
          </p:cNvSpPr>
          <p:nvPr>
            <p:ph type="sldNum" sz="quarter" idx="10"/>
          </p:nvPr>
        </p:nvSpPr>
        <p:spPr/>
        <p:txBody>
          <a:bodyPr/>
          <a:lstStyle/>
          <a:p>
            <a:fld id="{ADD2D548-6C01-4282-8A01-FEBED59F6E88}" type="slidenum">
              <a:rPr lang="en-US" smtClean="0"/>
              <a:t>19</a:t>
            </a:fld>
            <a:endParaRPr lang="en-US"/>
          </a:p>
        </p:txBody>
      </p:sp>
    </p:spTree>
    <p:extLst>
      <p:ext uri="{BB962C8B-B14F-4D97-AF65-F5344CB8AC3E}">
        <p14:creationId xmlns:p14="http://schemas.microsoft.com/office/powerpoint/2010/main" val="327420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                                 Normally</a:t>
            </a:r>
            <a:r>
              <a:rPr lang="en-US" baseline="0" dirty="0" smtClean="0"/>
              <a:t>  </a:t>
            </a:r>
            <a:r>
              <a:rPr lang="en-US" dirty="0" smtClean="0"/>
              <a:t>half of solar radiation that is absorbed by the surface</a:t>
            </a:r>
            <a:r>
              <a:rPr lang="en-US" baseline="0" dirty="0" smtClean="0"/>
              <a:t> of the earth returns to space through the atmosphere as infrared radiation  Greenhouse gases (namely C02 and Methane), when in the atmosphere, absorb a portion of the exiting infrared radiation and reflect it back to the earth. There it releases its energy as heat altering the fine balance of radiation from the sun with that going back to space, thus warming the earth.</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2</a:t>
            </a:fld>
            <a:endParaRPr lang="en-US"/>
          </a:p>
        </p:txBody>
      </p:sp>
    </p:spTree>
    <p:extLst>
      <p:ext uri="{BB962C8B-B14F-4D97-AF65-F5344CB8AC3E}">
        <p14:creationId xmlns:p14="http://schemas.microsoft.com/office/powerpoint/2010/main" val="172414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In</a:t>
            </a:r>
            <a:r>
              <a:rPr lang="en-US" baseline="0" dirty="0" smtClean="0"/>
              <a:t> 1956, it was David Keeling working  at the Scripps Institute in California who first began to monitor the concentration of C02 in the atmosphere and correlate its rise  with increasing temperature. From the 1970s his data have been verified by the National Oceanic and Atmospheric Administration.  Over fifty years ago, Keeling was predicting and warning of the climate changes that would ensue if C02 concentrations were not controlled.</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3</a:t>
            </a:fld>
            <a:endParaRPr lang="en-US"/>
          </a:p>
        </p:txBody>
      </p:sp>
    </p:spTree>
    <p:extLst>
      <p:ext uri="{BB962C8B-B14F-4D97-AF65-F5344CB8AC3E}">
        <p14:creationId xmlns:p14="http://schemas.microsoft.com/office/powerpoint/2010/main" val="112110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The</a:t>
            </a:r>
            <a:r>
              <a:rPr lang="en-US" baseline="0" dirty="0" smtClean="0"/>
              <a:t> black line on this graphic shows the total increase in carbon in the world’s atmosphere over the last two centuries. The colored lines indicate the sources</a:t>
            </a:r>
          </a:p>
          <a:p>
            <a:r>
              <a:rPr lang="en-US" baseline="0" dirty="0" smtClean="0"/>
              <a:t>Which are fossil fuels Petroleum, coal and natural gas.  </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4</a:t>
            </a:fld>
            <a:endParaRPr lang="en-US"/>
          </a:p>
        </p:txBody>
      </p:sp>
    </p:spTree>
    <p:extLst>
      <p:ext uri="{BB962C8B-B14F-4D97-AF65-F5344CB8AC3E}">
        <p14:creationId xmlns:p14="http://schemas.microsoft.com/office/powerpoint/2010/main" val="23685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    This</a:t>
            </a:r>
            <a:r>
              <a:rPr lang="en-US" baseline="0" dirty="0" smtClean="0"/>
              <a:t> pie chart shows the relative </a:t>
            </a:r>
            <a:r>
              <a:rPr lang="en-US" baseline="0" dirty="0" err="1" smtClean="0"/>
              <a:t>disdribution</a:t>
            </a:r>
            <a:r>
              <a:rPr lang="en-US" baseline="0" dirty="0" smtClean="0"/>
              <a:t> to CO2 production by different human activities.  You’ll note that energy production and transport make up 39% of the total. This CO2 production can be lowered substantially by individual conservation.</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5</a:t>
            </a:fld>
            <a:endParaRPr lang="en-US"/>
          </a:p>
        </p:txBody>
      </p:sp>
    </p:spTree>
    <p:extLst>
      <p:ext uri="{BB962C8B-B14F-4D97-AF65-F5344CB8AC3E}">
        <p14:creationId xmlns:p14="http://schemas.microsoft.com/office/powerpoint/2010/main" val="277310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 The polar jet stream is a</a:t>
            </a:r>
            <a:r>
              <a:rPr lang="en-US" baseline="0" dirty="0" smtClean="0"/>
              <a:t> broad</a:t>
            </a:r>
            <a:r>
              <a:rPr lang="en-US" dirty="0" smtClean="0"/>
              <a:t> band of wind</a:t>
            </a:r>
            <a:r>
              <a:rPr lang="en-US" baseline="0" dirty="0" smtClean="0"/>
              <a:t> blowing swiftly from west to east, four to eight miles above the surface of the earth .  It circles the earth.  There are variations in its course, in response to Arctic temperature changes. These variations  produce  our normal weather patterns in  the more southern latitudes of the hemisphere.  </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6</a:t>
            </a:fld>
            <a:endParaRPr lang="en-US"/>
          </a:p>
        </p:txBody>
      </p:sp>
    </p:spTree>
    <p:extLst>
      <p:ext uri="{BB962C8B-B14F-4D97-AF65-F5344CB8AC3E}">
        <p14:creationId xmlns:p14="http://schemas.microsoft.com/office/powerpoint/2010/main" val="1228093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baseline="0" dirty="0" smtClean="0"/>
              <a:t>   Now, rapid ice-melt from global warming in the Arctic is exposing increasingly large areas of dark heat absorbing open water.  The resulting  rising temperature  produces marked changes in the polar Jet stream pattern termed “</a:t>
            </a:r>
            <a:r>
              <a:rPr lang="en-US" baseline="0" dirty="0" err="1" smtClean="0"/>
              <a:t>Rossby</a:t>
            </a:r>
            <a:r>
              <a:rPr lang="en-US" baseline="0" dirty="0" smtClean="0"/>
              <a:t> waves.  This particular wave is thought to have produced warm dry weather and drought over one side of the continent and extremely wet and cold weather on the other side.</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7</a:t>
            </a:fld>
            <a:endParaRPr lang="en-US"/>
          </a:p>
        </p:txBody>
      </p:sp>
    </p:spTree>
    <p:extLst>
      <p:ext uri="{BB962C8B-B14F-4D97-AF65-F5344CB8AC3E}">
        <p14:creationId xmlns:p14="http://schemas.microsoft.com/office/powerpoint/2010/main" val="154007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Lack of rainfall and minimum flow in rivers  is</a:t>
            </a:r>
            <a:r>
              <a:rPr lang="en-US" baseline="0" dirty="0" smtClean="0"/>
              <a:t> </a:t>
            </a:r>
            <a:r>
              <a:rPr lang="en-US" dirty="0" smtClean="0"/>
              <a:t> increasingly disrupting</a:t>
            </a:r>
            <a:r>
              <a:rPr lang="en-US" baseline="0" dirty="0" smtClean="0"/>
              <a:t> agriculture and ranching</a:t>
            </a:r>
            <a:r>
              <a:rPr lang="en-US" dirty="0" smtClean="0"/>
              <a:t> in the</a:t>
            </a:r>
            <a:r>
              <a:rPr lang="en-US" baseline="0" dirty="0" smtClean="0"/>
              <a:t> Southwest.   The above ground reservoirs of major cities are depleted. Pumping  adequate ground water from vanishing deep aquifers is a temporizing “solution.”  Forty   million people in five states are threatened with an unresolved water shortage. </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8</a:t>
            </a:fld>
            <a:endParaRPr lang="en-US"/>
          </a:p>
        </p:txBody>
      </p:sp>
    </p:spTree>
    <p:extLst>
      <p:ext uri="{BB962C8B-B14F-4D97-AF65-F5344CB8AC3E}">
        <p14:creationId xmlns:p14="http://schemas.microsoft.com/office/powerpoint/2010/main" val="1666358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    These problems are most acute in California which has been dependent on the now diminishing </a:t>
            </a:r>
            <a:r>
              <a:rPr lang="en-US" baseline="0" dirty="0" smtClean="0"/>
              <a:t> annual snow pack from the Sierra Nevada Mountains and from the Colorado River.</a:t>
            </a:r>
          </a:p>
          <a:p>
            <a:r>
              <a:rPr lang="en-US" dirty="0" smtClean="0"/>
              <a:t>In</a:t>
            </a:r>
            <a:r>
              <a:rPr lang="en-US" baseline="0" dirty="0" smtClean="0"/>
              <a:t> the past the</a:t>
            </a:r>
            <a:r>
              <a:rPr lang="en-US" dirty="0" smtClean="0"/>
              <a:t> river</a:t>
            </a:r>
            <a:r>
              <a:rPr lang="en-US" baseline="0" dirty="0" smtClean="0"/>
              <a:t> has carried abundant  water from the snow pack in the western high Colorado Rockies to Lake Powell and Lake Mead. </a:t>
            </a:r>
            <a:r>
              <a:rPr lang="en-US" dirty="0" smtClean="0"/>
              <a:t> With markedly diminished snowfall in the mountains, Water levels</a:t>
            </a:r>
            <a:r>
              <a:rPr lang="en-US" baseline="0" dirty="0" smtClean="0"/>
              <a:t> in Lake Mead are down more than seventy feet (a crisis level).  Flow through the dam to the river below  to California, Nevada and Arizona is necessarily very restricted.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D2D548-6C01-4282-8A01-FEBED59F6E88}" type="slidenum">
              <a:rPr lang="en-US" smtClean="0"/>
              <a:t>9</a:t>
            </a:fld>
            <a:endParaRPr lang="en-US"/>
          </a:p>
        </p:txBody>
      </p:sp>
    </p:spTree>
    <p:extLst>
      <p:ext uri="{BB962C8B-B14F-4D97-AF65-F5344CB8AC3E}">
        <p14:creationId xmlns:p14="http://schemas.microsoft.com/office/powerpoint/2010/main" val="29780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751116" y="75416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C441A-A6E0-4D83-A878-27FC8F5F726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71DD-95A7-4089-A015-63E1524EEE56}" type="slidenum">
              <a:rPr lang="en-US" smtClean="0"/>
              <a:t>‹#›</a:t>
            </a:fld>
            <a:endParaRPr lang="en-US"/>
          </a:p>
        </p:txBody>
      </p:sp>
    </p:spTree>
    <p:extLst>
      <p:ext uri="{BB962C8B-B14F-4D97-AF65-F5344CB8AC3E}">
        <p14:creationId xmlns:p14="http://schemas.microsoft.com/office/powerpoint/2010/main" val="2313898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C441A-A6E0-4D83-A878-27FC8F5F726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71DD-95A7-4089-A015-63E1524EEE56}" type="slidenum">
              <a:rPr lang="en-US" smtClean="0"/>
              <a:t>‹#›</a:t>
            </a:fld>
            <a:endParaRPr lang="en-US"/>
          </a:p>
        </p:txBody>
      </p:sp>
    </p:spTree>
    <p:extLst>
      <p:ext uri="{BB962C8B-B14F-4D97-AF65-F5344CB8AC3E}">
        <p14:creationId xmlns:p14="http://schemas.microsoft.com/office/powerpoint/2010/main" val="174577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CC441A-A6E0-4D83-A878-27FC8F5F726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71DD-95A7-4089-A015-63E1524EEE56}" type="slidenum">
              <a:rPr lang="en-US" smtClean="0"/>
              <a:t>‹#›</a:t>
            </a:fld>
            <a:endParaRPr lang="en-US"/>
          </a:p>
        </p:txBody>
      </p:sp>
    </p:spTree>
    <p:extLst>
      <p:ext uri="{BB962C8B-B14F-4D97-AF65-F5344CB8AC3E}">
        <p14:creationId xmlns:p14="http://schemas.microsoft.com/office/powerpoint/2010/main" val="29934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CC441A-A6E0-4D83-A878-27FC8F5F7261}"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171DD-95A7-4089-A015-63E1524EEE56}" type="slidenum">
              <a:rPr lang="en-US" smtClean="0"/>
              <a:t>‹#›</a:t>
            </a:fld>
            <a:endParaRPr lang="en-US"/>
          </a:p>
        </p:txBody>
      </p:sp>
    </p:spTree>
    <p:extLst>
      <p:ext uri="{BB962C8B-B14F-4D97-AF65-F5344CB8AC3E}">
        <p14:creationId xmlns:p14="http://schemas.microsoft.com/office/powerpoint/2010/main" val="2954756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CC441A-A6E0-4D83-A878-27FC8F5F7261}" type="datetimeFigureOut">
              <a:rPr lang="en-US" smtClean="0"/>
              <a:t>4/28/2015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171DD-95A7-4089-A015-63E1524EEE56}" type="slidenum">
              <a:rPr lang="en-US" smtClean="0"/>
              <a:t>‹#›</a:t>
            </a:fld>
            <a:endParaRPr lang="en-US"/>
          </a:p>
        </p:txBody>
      </p:sp>
    </p:spTree>
    <p:extLst>
      <p:ext uri="{BB962C8B-B14F-4D97-AF65-F5344CB8AC3E}">
        <p14:creationId xmlns:p14="http://schemas.microsoft.com/office/powerpoint/2010/main" val="82352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CC441A-A6E0-4D83-A878-27FC8F5F7261}" type="datetimeFigureOut">
              <a:rPr lang="en-US" smtClean="0"/>
              <a:t>4/28/2015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171DD-95A7-4089-A015-63E1524EEE56}" type="slidenum">
              <a:rPr lang="en-US" smtClean="0"/>
              <a:t>‹#›</a:t>
            </a:fld>
            <a:endParaRPr lang="en-US"/>
          </a:p>
        </p:txBody>
      </p:sp>
    </p:spTree>
    <p:extLst>
      <p:ext uri="{BB962C8B-B14F-4D97-AF65-F5344CB8AC3E}">
        <p14:creationId xmlns:p14="http://schemas.microsoft.com/office/powerpoint/2010/main" val="562418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C441A-A6E0-4D83-A878-27FC8F5F7261}" type="datetimeFigureOut">
              <a:rPr lang="en-US" smtClean="0"/>
              <a:t>4/28/2015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171DD-95A7-4089-A015-63E1524EEE56}" type="slidenum">
              <a:rPr lang="en-US" smtClean="0"/>
              <a:t>‹#›</a:t>
            </a:fld>
            <a:endParaRPr lang="en-US"/>
          </a:p>
        </p:txBody>
      </p:sp>
    </p:spTree>
    <p:extLst>
      <p:ext uri="{BB962C8B-B14F-4D97-AF65-F5344CB8AC3E}">
        <p14:creationId xmlns:p14="http://schemas.microsoft.com/office/powerpoint/2010/main" val="2602376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C441A-A6E0-4D83-A878-27FC8F5F7261}"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171DD-95A7-4089-A015-63E1524EEE56}" type="slidenum">
              <a:rPr lang="en-US" smtClean="0"/>
              <a:t>‹#›</a:t>
            </a:fld>
            <a:endParaRPr lang="en-US"/>
          </a:p>
        </p:txBody>
      </p:sp>
    </p:spTree>
    <p:extLst>
      <p:ext uri="{BB962C8B-B14F-4D97-AF65-F5344CB8AC3E}">
        <p14:creationId xmlns:p14="http://schemas.microsoft.com/office/powerpoint/2010/main" val="2026662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CC441A-A6E0-4D83-A878-27FC8F5F7261}" type="datetimeFigureOut">
              <a:rPr lang="en-US" smtClean="0"/>
              <a:t>4/28/2015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171DD-95A7-4089-A015-63E1524EEE56}" type="slidenum">
              <a:rPr lang="en-US" smtClean="0"/>
              <a:t>‹#›</a:t>
            </a:fld>
            <a:endParaRPr lang="en-US"/>
          </a:p>
        </p:txBody>
      </p:sp>
    </p:spTree>
    <p:extLst>
      <p:ext uri="{BB962C8B-B14F-4D97-AF65-F5344CB8AC3E}">
        <p14:creationId xmlns:p14="http://schemas.microsoft.com/office/powerpoint/2010/main" val="1505578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C441A-A6E0-4D83-A878-27FC8F5F726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71DD-95A7-4089-A015-63E1524EEE56}" type="slidenum">
              <a:rPr lang="en-US" smtClean="0"/>
              <a:t>‹#›</a:t>
            </a:fld>
            <a:endParaRPr lang="en-US"/>
          </a:p>
        </p:txBody>
      </p:sp>
    </p:spTree>
    <p:extLst>
      <p:ext uri="{BB962C8B-B14F-4D97-AF65-F5344CB8AC3E}">
        <p14:creationId xmlns:p14="http://schemas.microsoft.com/office/powerpoint/2010/main" val="1816650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CC441A-A6E0-4D83-A878-27FC8F5F7261}" type="datetimeFigureOut">
              <a:rPr lang="en-US" smtClean="0"/>
              <a:t>4/28/2015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171DD-95A7-4089-A015-63E1524EEE56}" type="slidenum">
              <a:rPr lang="en-US" smtClean="0"/>
              <a:t>‹#›</a:t>
            </a:fld>
            <a:endParaRPr lang="en-US"/>
          </a:p>
        </p:txBody>
      </p:sp>
    </p:spTree>
    <p:extLst>
      <p:ext uri="{BB962C8B-B14F-4D97-AF65-F5344CB8AC3E}">
        <p14:creationId xmlns:p14="http://schemas.microsoft.com/office/powerpoint/2010/main" val="197474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4/28/2015</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C441A-A6E0-4D83-A878-27FC8F5F7261}" type="datetimeFigureOut">
              <a:rPr lang="en-US" smtClean="0"/>
              <a:t>4/28/2015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171DD-95A7-4089-A015-63E1524EEE56}" type="slidenum">
              <a:rPr lang="en-US" smtClean="0"/>
              <a:t>‹#›</a:t>
            </a:fld>
            <a:endParaRPr lang="en-US"/>
          </a:p>
        </p:txBody>
      </p:sp>
    </p:spTree>
    <p:extLst>
      <p:ext uri="{BB962C8B-B14F-4D97-AF65-F5344CB8AC3E}">
        <p14:creationId xmlns:p14="http://schemas.microsoft.com/office/powerpoint/2010/main" val="149932642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975"/>
            <a:ext cx="9144000" cy="6911975"/>
          </a:xfrm>
        </p:spPr>
        <p:txBody>
          <a:bodyPr>
            <a:normAutofit/>
          </a:bodyPr>
          <a:lstStyle/>
          <a:p>
            <a:r>
              <a:rPr lang="en-US" sz="3200" b="1" dirty="0">
                <a:solidFill>
                  <a:srgbClr val="FF5050"/>
                </a:solidFill>
              </a:rPr>
              <a:t>FROM</a:t>
            </a:r>
            <a:br>
              <a:rPr lang="en-US" sz="3200" b="1" dirty="0">
                <a:solidFill>
                  <a:srgbClr val="FF5050"/>
                </a:solidFill>
              </a:rPr>
            </a:br>
            <a:r>
              <a:rPr lang="en-US" sz="3200" b="1" dirty="0">
                <a:solidFill>
                  <a:srgbClr val="FF5050"/>
                </a:solidFill>
              </a:rPr>
              <a:t/>
            </a:r>
            <a:br>
              <a:rPr lang="en-US" sz="3200" b="1" dirty="0">
                <a:solidFill>
                  <a:srgbClr val="FF5050"/>
                </a:solidFill>
              </a:rPr>
            </a:br>
            <a:r>
              <a:rPr lang="en-US" sz="6000" b="1" dirty="0">
                <a:solidFill>
                  <a:srgbClr val="FF5050"/>
                </a:solidFill>
              </a:rPr>
              <a:t>GLOBAL  WARMING</a:t>
            </a:r>
            <a:br>
              <a:rPr lang="en-US" sz="6000" b="1" dirty="0">
                <a:solidFill>
                  <a:srgbClr val="FF5050"/>
                </a:solidFill>
              </a:rPr>
            </a:br>
            <a:r>
              <a:rPr lang="en-US" sz="6000" b="1" dirty="0">
                <a:solidFill>
                  <a:srgbClr val="FF5050"/>
                </a:solidFill>
              </a:rPr>
              <a:t/>
            </a:r>
            <a:br>
              <a:rPr lang="en-US" sz="6000" b="1" dirty="0">
                <a:solidFill>
                  <a:srgbClr val="FF5050"/>
                </a:solidFill>
              </a:rPr>
            </a:br>
            <a:r>
              <a:rPr lang="en-US" sz="3200" b="1" dirty="0">
                <a:solidFill>
                  <a:srgbClr val="FF5050"/>
                </a:solidFill>
              </a:rPr>
              <a:t>TO</a:t>
            </a:r>
            <a:br>
              <a:rPr lang="en-US" sz="3200" b="1" dirty="0">
                <a:solidFill>
                  <a:srgbClr val="FF5050"/>
                </a:solidFill>
              </a:rPr>
            </a:br>
            <a:r>
              <a:rPr lang="en-US" sz="3200" b="1" dirty="0">
                <a:solidFill>
                  <a:srgbClr val="FF5050"/>
                </a:solidFill>
              </a:rPr>
              <a:t/>
            </a:r>
            <a:br>
              <a:rPr lang="en-US" sz="3200" b="1" dirty="0">
                <a:solidFill>
                  <a:srgbClr val="FF5050"/>
                </a:solidFill>
              </a:rPr>
            </a:br>
            <a:r>
              <a:rPr lang="en-US" sz="6600" b="1" dirty="0">
                <a:solidFill>
                  <a:srgbClr val="FF5050"/>
                </a:solidFill>
              </a:rPr>
              <a:t>climate  change</a:t>
            </a:r>
            <a:endParaRPr lang="en-US" sz="3200" b="1" dirty="0">
              <a:solidFill>
                <a:srgbClr val="FF5050"/>
              </a:solidFill>
            </a:endParaRPr>
          </a:p>
        </p:txBody>
      </p:sp>
    </p:spTree>
    <p:extLst>
      <p:ext uri="{BB962C8B-B14F-4D97-AF65-F5344CB8AC3E}">
        <p14:creationId xmlns:p14="http://schemas.microsoft.com/office/powerpoint/2010/main" val="2589365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32686742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2574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36" y="0"/>
            <a:ext cx="9663546" cy="7561385"/>
          </a:xfrm>
          <a:prstGeom prst="rect">
            <a:avLst/>
          </a:prstGeom>
        </p:spPr>
      </p:pic>
    </p:spTree>
    <p:extLst>
      <p:ext uri="{BB962C8B-B14F-4D97-AF65-F5344CB8AC3E}">
        <p14:creationId xmlns:p14="http://schemas.microsoft.com/office/powerpoint/2010/main" val="2368107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432473" cy="6858000"/>
          </a:xfrm>
          <a:prstGeom prst="rect">
            <a:avLst/>
          </a:prstGeom>
        </p:spPr>
      </p:pic>
    </p:spTree>
    <p:extLst>
      <p:ext uri="{BB962C8B-B14F-4D97-AF65-F5344CB8AC3E}">
        <p14:creationId xmlns:p14="http://schemas.microsoft.com/office/powerpoint/2010/main" val="1040927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45" y="0"/>
            <a:ext cx="10725150" cy="6858000"/>
          </a:xfrm>
          <a:prstGeom prst="rect">
            <a:avLst/>
          </a:prstGeom>
        </p:spPr>
      </p:pic>
    </p:spTree>
    <p:extLst>
      <p:ext uri="{BB962C8B-B14F-4D97-AF65-F5344CB8AC3E}">
        <p14:creationId xmlns:p14="http://schemas.microsoft.com/office/powerpoint/2010/main" val="819691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617" y="0"/>
            <a:ext cx="12338539" cy="6858000"/>
          </a:xfrm>
          <a:prstGeom prst="rect">
            <a:avLst/>
          </a:prstGeom>
        </p:spPr>
      </p:pic>
    </p:spTree>
    <p:extLst>
      <p:ext uri="{BB962C8B-B14F-4D97-AF65-F5344CB8AC3E}">
        <p14:creationId xmlns:p14="http://schemas.microsoft.com/office/powerpoint/2010/main" val="3216533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319846" cy="733278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84" y="-128954"/>
            <a:ext cx="9319846" cy="7590693"/>
          </a:xfrm>
          <a:prstGeom prst="rect">
            <a:avLst/>
          </a:prstGeom>
        </p:spPr>
      </p:pic>
    </p:spTree>
    <p:extLst>
      <p:ext uri="{BB962C8B-B14F-4D97-AF65-F5344CB8AC3E}">
        <p14:creationId xmlns:p14="http://schemas.microsoft.com/office/powerpoint/2010/main" val="3517417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 y="0"/>
            <a:ext cx="9162510" cy="6858000"/>
          </a:xfrm>
          <a:prstGeom prst="rect">
            <a:avLst/>
          </a:prstGeom>
        </p:spPr>
      </p:pic>
    </p:spTree>
    <p:extLst>
      <p:ext uri="{BB962C8B-B14F-4D97-AF65-F5344CB8AC3E}">
        <p14:creationId xmlns:p14="http://schemas.microsoft.com/office/powerpoint/2010/main" val="4290366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solidFill>
                  <a:srgbClr val="FF5050"/>
                </a:solidFill>
                <a:latin typeface="Britannic Bold" panose="020B0903060703020204" pitchFamily="34" charset="0"/>
                <a:cs typeface="David" panose="020E0502060401010101" pitchFamily="34" charset="-79"/>
              </a:rPr>
              <a:t>Global warming and climate change</a:t>
            </a:r>
          </a:p>
        </p:txBody>
      </p:sp>
      <p:sp>
        <p:nvSpPr>
          <p:cNvPr id="3" name="Content Placeholder 2"/>
          <p:cNvSpPr>
            <a:spLocks noGrp="1"/>
          </p:cNvSpPr>
          <p:nvPr>
            <p:ph sz="quarter" idx="13"/>
          </p:nvPr>
        </p:nvSpPr>
        <p:spPr>
          <a:xfrm>
            <a:off x="1" y="0"/>
            <a:ext cx="9144000" cy="6858000"/>
          </a:xfrm>
        </p:spPr>
        <p:txBody>
          <a:bodyPr>
            <a:normAutofit/>
          </a:bodyPr>
          <a:lstStyle/>
          <a:p>
            <a:endParaRPr lang="en-US" sz="1600" dirty="0">
              <a:solidFill>
                <a:schemeClr val="accent1">
                  <a:lumMod val="50000"/>
                </a:schemeClr>
              </a:solidFill>
              <a:latin typeface="Britannic Bold" panose="020B0903060703020204" pitchFamily="34" charset="0"/>
            </a:endParaRPr>
          </a:p>
          <a:p>
            <a:pPr marL="0" indent="0" algn="ctr">
              <a:buNone/>
            </a:pPr>
            <a:endParaRPr lang="en-US" sz="4000" b="1" dirty="0" smtClean="0"/>
          </a:p>
          <a:p>
            <a:pPr marL="0" indent="0" algn="ctr">
              <a:buNone/>
            </a:pPr>
            <a:endParaRPr lang="en-US" sz="4000" b="1" dirty="0"/>
          </a:p>
          <a:p>
            <a:pPr marL="0" indent="0" algn="ctr">
              <a:buNone/>
            </a:pPr>
            <a:r>
              <a:rPr lang="en-US" sz="4000" b="1" dirty="0" smtClean="0"/>
              <a:t>Making  </a:t>
            </a:r>
            <a:r>
              <a:rPr lang="en-US" sz="4000" b="1" dirty="0"/>
              <a:t>our  earth </a:t>
            </a:r>
            <a:r>
              <a:rPr lang="en-US" sz="4000" b="1" dirty="0" err="1"/>
              <a:t>Unliveable</a:t>
            </a:r>
            <a:endParaRPr lang="en-US" sz="4000" b="1" dirty="0"/>
          </a:p>
          <a:p>
            <a:pPr marL="0" indent="0" algn="ctr">
              <a:buNone/>
            </a:pPr>
            <a:r>
              <a:rPr lang="en-US" sz="4000" b="1" dirty="0"/>
              <a:t>Making  mankind unforgiveable</a:t>
            </a:r>
          </a:p>
          <a:p>
            <a:pPr marL="0" indent="0" algn="ctr">
              <a:buNone/>
            </a:pPr>
            <a:r>
              <a:rPr lang="en-US" sz="4000" b="1" dirty="0" smtClean="0"/>
              <a:t>What  </a:t>
            </a:r>
            <a:r>
              <a:rPr lang="en-US" sz="4000" b="1" u="sng" dirty="0"/>
              <a:t>must</a:t>
            </a:r>
            <a:r>
              <a:rPr lang="en-US" sz="4000" b="1" dirty="0"/>
              <a:t> we do  ?</a:t>
            </a:r>
          </a:p>
          <a:p>
            <a:pPr marL="0" indent="0" algn="ctr">
              <a:buNone/>
            </a:pPr>
            <a:r>
              <a:rPr lang="en-US" sz="4000" b="1" dirty="0" smtClean="0"/>
              <a:t>We must </a:t>
            </a:r>
            <a:r>
              <a:rPr lang="en-US" sz="4000" b="1" u="sng" dirty="0" smtClean="0"/>
              <a:t>Stop</a:t>
            </a:r>
            <a:r>
              <a:rPr lang="en-US" sz="4000" b="1" dirty="0" smtClean="0"/>
              <a:t> making </a:t>
            </a:r>
            <a:r>
              <a:rPr lang="en-US" sz="4000" b="1" dirty="0"/>
              <a:t>c02 !</a:t>
            </a:r>
          </a:p>
        </p:txBody>
      </p:sp>
    </p:spTree>
    <p:extLst>
      <p:ext uri="{BB962C8B-B14F-4D97-AF65-F5344CB8AC3E}">
        <p14:creationId xmlns:p14="http://schemas.microsoft.com/office/powerpoint/2010/main" val="230941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19125"/>
            <a:ext cx="7772400" cy="1595438"/>
          </a:xfrm>
        </p:spPr>
        <p:txBody>
          <a:bodyPr>
            <a:normAutofit/>
          </a:bodyPr>
          <a:lstStyle/>
          <a:p>
            <a:r>
              <a:rPr lang="en-US" sz="4400" u="sng" dirty="0">
                <a:solidFill>
                  <a:srgbClr val="FF5050"/>
                </a:solidFill>
              </a:rPr>
              <a:t>By  International  commitment</a:t>
            </a:r>
          </a:p>
        </p:txBody>
      </p:sp>
      <p:sp>
        <p:nvSpPr>
          <p:cNvPr id="3" name="Content Placeholder 2"/>
          <p:cNvSpPr>
            <a:spLocks noGrp="1"/>
          </p:cNvSpPr>
          <p:nvPr>
            <p:ph sz="quarter" idx="4294967295"/>
          </p:nvPr>
        </p:nvSpPr>
        <p:spPr>
          <a:xfrm>
            <a:off x="0" y="2841625"/>
            <a:ext cx="8423275" cy="3424238"/>
          </a:xfrm>
        </p:spPr>
        <p:txBody>
          <a:bodyPr>
            <a:normAutofit fontScale="92500" lnSpcReduction="20000"/>
          </a:bodyPr>
          <a:lstStyle/>
          <a:p>
            <a:pPr marL="0" indent="0" algn="ctr">
              <a:buNone/>
            </a:pPr>
            <a:r>
              <a:rPr lang="en-US" sz="2800" b="1" dirty="0" smtClean="0">
                <a:solidFill>
                  <a:schemeClr val="accent3">
                    <a:lumMod val="50000"/>
                  </a:schemeClr>
                </a:solidFill>
              </a:rPr>
              <a:t>Stop </a:t>
            </a:r>
            <a:r>
              <a:rPr lang="en-US" sz="2800" b="1" dirty="0">
                <a:solidFill>
                  <a:schemeClr val="accent3">
                    <a:lumMod val="50000"/>
                  </a:schemeClr>
                </a:solidFill>
              </a:rPr>
              <a:t>using fossil fuels </a:t>
            </a:r>
            <a:r>
              <a:rPr lang="en-US" sz="2800" b="1" dirty="0" smtClean="0">
                <a:solidFill>
                  <a:schemeClr val="accent3">
                    <a:lumMod val="50000"/>
                  </a:schemeClr>
                </a:solidFill>
              </a:rPr>
              <a:t> (and Tax Carbon)</a:t>
            </a:r>
            <a:endParaRPr lang="en-US" sz="2800" b="1" dirty="0">
              <a:solidFill>
                <a:schemeClr val="accent3">
                  <a:lumMod val="50000"/>
                </a:schemeClr>
              </a:solidFill>
            </a:endParaRPr>
          </a:p>
          <a:p>
            <a:pPr marL="0" indent="0" algn="ctr">
              <a:buNone/>
            </a:pPr>
            <a:r>
              <a:rPr lang="en-US" sz="2800" b="1" dirty="0">
                <a:solidFill>
                  <a:schemeClr val="accent3">
                    <a:lumMod val="50000"/>
                  </a:schemeClr>
                </a:solidFill>
              </a:rPr>
              <a:t>Generate electric power by solar, wind and Hydro</a:t>
            </a:r>
          </a:p>
          <a:p>
            <a:pPr marL="0" indent="0" algn="ctr">
              <a:buNone/>
            </a:pPr>
            <a:r>
              <a:rPr lang="en-US" sz="2800" b="1" dirty="0">
                <a:solidFill>
                  <a:schemeClr val="accent3">
                    <a:lumMod val="50000"/>
                  </a:schemeClr>
                </a:solidFill>
              </a:rPr>
              <a:t>Control  Military expenditures and influence</a:t>
            </a:r>
          </a:p>
          <a:p>
            <a:pPr marL="0" indent="0" algn="ctr">
              <a:buNone/>
            </a:pPr>
            <a:r>
              <a:rPr lang="en-US" sz="2800" b="1" dirty="0" smtClean="0">
                <a:solidFill>
                  <a:schemeClr val="accent3">
                    <a:lumMod val="50000"/>
                  </a:schemeClr>
                </a:solidFill>
              </a:rPr>
              <a:t>Get </a:t>
            </a:r>
            <a:r>
              <a:rPr lang="en-US" sz="2800" b="1" u="sng" dirty="0" smtClean="0">
                <a:solidFill>
                  <a:schemeClr val="accent3">
                    <a:lumMod val="50000"/>
                  </a:schemeClr>
                </a:solidFill>
              </a:rPr>
              <a:t>Everyone</a:t>
            </a:r>
            <a:r>
              <a:rPr lang="en-US" sz="2800" b="1" dirty="0" smtClean="0">
                <a:solidFill>
                  <a:schemeClr val="accent3">
                    <a:lumMod val="50000"/>
                  </a:schemeClr>
                </a:solidFill>
              </a:rPr>
              <a:t> informed</a:t>
            </a:r>
            <a:r>
              <a:rPr lang="en-US" sz="2800" b="1" dirty="0">
                <a:solidFill>
                  <a:schemeClr val="accent3">
                    <a:lumMod val="50000"/>
                  </a:schemeClr>
                </a:solidFill>
              </a:rPr>
              <a:t>, conserving and politically active</a:t>
            </a:r>
          </a:p>
        </p:txBody>
      </p:sp>
    </p:spTree>
    <p:extLst>
      <p:ext uri="{BB962C8B-B14F-4D97-AF65-F5344CB8AC3E}">
        <p14:creationId xmlns:p14="http://schemas.microsoft.com/office/powerpoint/2010/main" val="299052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www.grida.no/images/series/vg-climate/large/3.jpg"/>
          <p:cNvSpPr>
            <a:spLocks noChangeAspect="1" noChangeArrowheads="1"/>
          </p:cNvSpPr>
          <p:nvPr/>
        </p:nvSpPr>
        <p:spPr bwMode="auto">
          <a:xfrm>
            <a:off x="-13684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grida.no/images/series/vg-climate/lar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rida.no/images/series/vg-climate/larg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88757" y="-2544762"/>
            <a:ext cx="220332" cy="17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62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_vRsObFw-TN0/S4X6zXCgl9I/AAAAAAAAASQ/XFD1fy_4KnM/s320/Mauna+Loa+cli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32" y="312821"/>
            <a:ext cx="8149389" cy="65451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spTree>
    <p:extLst>
      <p:ext uri="{BB962C8B-B14F-4D97-AF65-F5344CB8AC3E}">
        <p14:creationId xmlns:p14="http://schemas.microsoft.com/office/powerpoint/2010/main" val="3604012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4/44/Global_Carbon_Emissions.svg/1024px-Global_Carbon_Emission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2778369" y="-7492661"/>
            <a:ext cx="2048847" cy="10765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0" y="123093"/>
            <a:ext cx="9144000" cy="6858000"/>
          </a:xfrm>
          <a:prstGeom prst="rect">
            <a:avLst/>
          </a:prstGeom>
        </p:spPr>
      </p:pic>
    </p:spTree>
    <p:extLst>
      <p:ext uri="{BB962C8B-B14F-4D97-AF65-F5344CB8AC3E}">
        <p14:creationId xmlns:p14="http://schemas.microsoft.com/office/powerpoint/2010/main" val="403022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e chart that shows different sectors. 26 percent is from energy supply; 13 percent is from transport; 8 percent is from residential and commercial buildings; 19 percent is from industry; 14 percent is from agriculture; 17 percent is from forestry; and 3 percent is from waste and waste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 y="-259303"/>
            <a:ext cx="9189719" cy="711730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958932" y="1050942"/>
            <a:ext cx="6553200" cy="369332"/>
          </a:xfrm>
          <a:prstGeom prst="rect">
            <a:avLst/>
          </a:prstGeom>
        </p:spPr>
        <p:txBody>
          <a:bodyPr wrap="square">
            <a:spAutoFit/>
          </a:bodyPr>
          <a:lstStyle/>
          <a:p>
            <a:r>
              <a:rPr lang="en-US" dirty="0">
                <a:solidFill>
                  <a:prstClr val="black"/>
                </a:solidFill>
              </a:rPr>
              <a:t>                        </a:t>
            </a:r>
          </a:p>
        </p:txBody>
      </p:sp>
      <p:sp>
        <p:nvSpPr>
          <p:cNvPr id="10" name="Rectangle 9"/>
          <p:cNvSpPr/>
          <p:nvPr/>
        </p:nvSpPr>
        <p:spPr>
          <a:xfrm>
            <a:off x="4481943" y="2967335"/>
            <a:ext cx="5507181" cy="1754326"/>
          </a:xfrm>
          <a:prstGeom prst="rect">
            <a:avLst/>
          </a:prstGeom>
        </p:spPr>
        <p:txBody>
          <a:bodyPr wrap="square">
            <a:spAutoFit/>
          </a:bodyPr>
          <a:lstStyle/>
          <a:p>
            <a:r>
              <a:rPr lang="en-US" sz="3600" dirty="0">
                <a:solidFill>
                  <a:prstClr val="black"/>
                </a:solidFill>
              </a:rPr>
              <a:t>                                        </a:t>
            </a:r>
          </a:p>
          <a:p>
            <a:r>
              <a:rPr lang="en-US" sz="3600" dirty="0">
                <a:solidFill>
                  <a:prstClr val="black"/>
                </a:solidFill>
              </a:rPr>
              <a:t>                  </a:t>
            </a:r>
          </a:p>
          <a:p>
            <a:r>
              <a:rPr lang="en-US" sz="3600" dirty="0">
                <a:solidFill>
                  <a:prstClr val="black"/>
                </a:solidFill>
              </a:rPr>
              <a:t>               </a:t>
            </a:r>
          </a:p>
        </p:txBody>
      </p:sp>
      <p:pic>
        <p:nvPicPr>
          <p:cNvPr id="12" name="Picture 2" descr="Pie chart that shows different sectors. 26 percent is from energy supply; 13 percent is from transport; 8 percent is from residential and commercial buildings; 19 percent is from industry; 14 percent is from agriculture; 17 percent is from forestry; and 3 percent is from waste and waste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056909" y="-4467"/>
            <a:ext cx="45719" cy="6712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996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12" y="592283"/>
            <a:ext cx="8689976" cy="3345873"/>
          </a:xfrm>
        </p:spPr>
        <p:txBody>
          <a:bodyPr>
            <a:normAutofit/>
          </a:bodyPr>
          <a:lstStyle/>
          <a:p>
            <a:r>
              <a:rPr lang="en-US" sz="5400" i="1" dirty="0">
                <a:solidFill>
                  <a:schemeClr val="accent1">
                    <a:lumMod val="50000"/>
                  </a:schemeClr>
                </a:solidFill>
                <a:latin typeface="Aparajita" panose="020B0604020202020204" pitchFamily="34" charset="0"/>
                <a:cs typeface="Aparajita" panose="020B0604020202020204" pitchFamily="34" charset="0"/>
              </a:rPr>
              <a:t>HOW  An  altered  </a:t>
            </a:r>
            <a:r>
              <a:rPr lang="en-US" sz="4000" i="1" dirty="0"/>
              <a:t/>
            </a:r>
            <a:br>
              <a:rPr lang="en-US" sz="4000" i="1" dirty="0"/>
            </a:br>
            <a:r>
              <a:rPr lang="en-US" sz="5400" i="1" dirty="0">
                <a:solidFill>
                  <a:schemeClr val="accent1">
                    <a:lumMod val="50000"/>
                  </a:schemeClr>
                </a:solidFill>
                <a:latin typeface="Aparajita" panose="020B0604020202020204" pitchFamily="34" charset="0"/>
                <a:cs typeface="Aparajita" panose="020B0604020202020204" pitchFamily="34" charset="0"/>
              </a:rPr>
              <a:t>Polar  jet  stream</a:t>
            </a:r>
          </a:p>
        </p:txBody>
      </p:sp>
      <p:sp>
        <p:nvSpPr>
          <p:cNvPr id="3" name="Subtitle 2"/>
          <p:cNvSpPr>
            <a:spLocks noGrp="1"/>
          </p:cNvSpPr>
          <p:nvPr>
            <p:ph type="subTitle" idx="1"/>
          </p:nvPr>
        </p:nvSpPr>
        <p:spPr>
          <a:xfrm>
            <a:off x="227012" y="4249883"/>
            <a:ext cx="8689976" cy="1007917"/>
          </a:xfrm>
        </p:spPr>
        <p:txBody>
          <a:bodyPr>
            <a:normAutofit/>
          </a:bodyPr>
          <a:lstStyle/>
          <a:p>
            <a:r>
              <a:rPr lang="en-US" sz="4000" dirty="0">
                <a:solidFill>
                  <a:schemeClr val="accent1">
                    <a:lumMod val="50000"/>
                  </a:schemeClr>
                </a:solidFill>
                <a:latin typeface="Aparajita" panose="020B0604020202020204" pitchFamily="34" charset="0"/>
                <a:cs typeface="Aparajita" panose="020B0604020202020204" pitchFamily="34" charset="0"/>
              </a:rPr>
              <a:t>Delivers  our  extreme  weather</a:t>
            </a:r>
          </a:p>
        </p:txBody>
      </p:sp>
    </p:spTree>
    <p:extLst>
      <p:ext uri="{BB962C8B-B14F-4D97-AF65-F5344CB8AC3E}">
        <p14:creationId xmlns:p14="http://schemas.microsoft.com/office/powerpoint/2010/main" val="359835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4446"/>
            <a:ext cx="9143999" cy="7262446"/>
          </a:xfrm>
          <a:prstGeom prst="rect">
            <a:avLst/>
          </a:prstGeom>
        </p:spPr>
      </p:pic>
    </p:spTree>
    <p:extLst>
      <p:ext uri="{BB962C8B-B14F-4D97-AF65-F5344CB8AC3E}">
        <p14:creationId xmlns:p14="http://schemas.microsoft.com/office/powerpoint/2010/main" val="1286611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538" y="1594626"/>
            <a:ext cx="6517482" cy="1183744"/>
          </a:xfrm>
        </p:spPr>
        <p:txBody>
          <a:bodyPr>
            <a:normAutofit fontScale="90000"/>
          </a:bodyPr>
          <a:lstStyle/>
          <a:p>
            <a:r>
              <a:rPr lang="en-US" dirty="0" smtClean="0"/>
              <a:t>… The  consequences :</a:t>
            </a:r>
            <a:endParaRPr lang="en-US" dirty="0"/>
          </a:p>
        </p:txBody>
      </p:sp>
      <p:sp>
        <p:nvSpPr>
          <p:cNvPr id="3" name="Subtitle 2"/>
          <p:cNvSpPr>
            <a:spLocks noGrp="1"/>
          </p:cNvSpPr>
          <p:nvPr>
            <p:ph type="subTitle" idx="1"/>
          </p:nvPr>
        </p:nvSpPr>
        <p:spPr>
          <a:xfrm>
            <a:off x="385146" y="2901463"/>
            <a:ext cx="8296507" cy="2672860"/>
          </a:xfrm>
        </p:spPr>
        <p:txBody>
          <a:bodyPr>
            <a:normAutofit fontScale="25000" lnSpcReduction="20000"/>
          </a:bodyPr>
          <a:lstStyle/>
          <a:p>
            <a:endParaRPr lang="en-US" dirty="0" smtClean="0"/>
          </a:p>
          <a:p>
            <a:r>
              <a:rPr lang="en-US" sz="18500" b="1" i="1" dirty="0" smtClean="0">
                <a:solidFill>
                  <a:srgbClr val="FF0000"/>
                </a:solidFill>
              </a:rPr>
              <a:t>  water shortages</a:t>
            </a:r>
          </a:p>
          <a:p>
            <a:r>
              <a:rPr lang="en-US" sz="18500" b="1" i="1" dirty="0" smtClean="0">
                <a:solidFill>
                  <a:srgbClr val="FF0000"/>
                </a:solidFill>
              </a:rPr>
              <a:t> in</a:t>
            </a:r>
          </a:p>
          <a:p>
            <a:r>
              <a:rPr lang="en-US" sz="18500" b="1" i="1" dirty="0" smtClean="0">
                <a:solidFill>
                  <a:srgbClr val="FF0000"/>
                </a:solidFill>
              </a:rPr>
              <a:t>  southwestern states</a:t>
            </a:r>
            <a:endParaRPr lang="en-US" sz="18500" b="1" i="1" dirty="0">
              <a:solidFill>
                <a:srgbClr val="FF0000"/>
              </a:solidFill>
            </a:endParaRPr>
          </a:p>
        </p:txBody>
      </p:sp>
    </p:spTree>
    <p:extLst>
      <p:ext uri="{BB962C8B-B14F-4D97-AF65-F5344CB8AC3E}">
        <p14:creationId xmlns:p14="http://schemas.microsoft.com/office/powerpoint/2010/main" val="2262659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906" y="-1230923"/>
            <a:ext cx="11334750" cy="8088924"/>
          </a:xfrm>
          <a:prstGeom prst="rect">
            <a:avLst/>
          </a:prstGeom>
        </p:spPr>
      </p:pic>
    </p:spTree>
    <p:extLst>
      <p:ext uri="{BB962C8B-B14F-4D97-AF65-F5344CB8AC3E}">
        <p14:creationId xmlns:p14="http://schemas.microsoft.com/office/powerpoint/2010/main" val="250170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4067</TotalTime>
  <Words>986</Words>
  <Application>Microsoft Office PowerPoint</Application>
  <PresentationFormat>On-screen Show (4:3)</PresentationFormat>
  <Paragraphs>68</Paragraphs>
  <Slides>19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Aparajita</vt:lpstr>
      <vt:lpstr>Arial</vt:lpstr>
      <vt:lpstr>Britannic Bold</vt:lpstr>
      <vt:lpstr>Calibri</vt:lpstr>
      <vt:lpstr>Calibri Light</vt:lpstr>
      <vt:lpstr>Constantia</vt:lpstr>
      <vt:lpstr>David</vt:lpstr>
      <vt:lpstr>Franklin Gothic Book</vt:lpstr>
      <vt:lpstr>Franklin Gothic Medium</vt:lpstr>
      <vt:lpstr>Droplet</vt:lpstr>
      <vt:lpstr>Custom Design</vt:lpstr>
      <vt:lpstr>FROM  GLOBAL  WARMING  TO  climate  change</vt:lpstr>
      <vt:lpstr>PowerPoint Presentation</vt:lpstr>
      <vt:lpstr>PowerPoint Presentation</vt:lpstr>
      <vt:lpstr>PowerPoint Presentation</vt:lpstr>
      <vt:lpstr>PowerPoint Presentation</vt:lpstr>
      <vt:lpstr>HOW  An  altered   Polar  jet  stream</vt:lpstr>
      <vt:lpstr>PowerPoint Presentation</vt:lpstr>
      <vt:lpstr>… The  consequences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warming and climate change</vt:lpstr>
      <vt:lpstr>By  International  commitment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River</dc:title>
  <dc:creator>Stanley Dienst</dc:creator>
  <cp:lastModifiedBy>Stanley Dienst</cp:lastModifiedBy>
  <cp:revision>156</cp:revision>
  <cp:lastPrinted>2015-04-24T17:07:46Z</cp:lastPrinted>
  <dcterms:created xsi:type="dcterms:W3CDTF">2015-03-17T21:42:44Z</dcterms:created>
  <dcterms:modified xsi:type="dcterms:W3CDTF">2015-04-28T20:38:56Z</dcterms:modified>
</cp:coreProperties>
</file>